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16" r:id="rId3"/>
    <p:sldId id="547" r:id="rId4"/>
    <p:sldId id="685" r:id="rId5"/>
    <p:sldId id="481" r:id="rId6"/>
    <p:sldId id="548" r:id="rId7"/>
    <p:sldId id="482" r:id="rId8"/>
    <p:sldId id="686" r:id="rId9"/>
    <p:sldId id="430" r:id="rId10"/>
    <p:sldId id="471" r:id="rId11"/>
    <p:sldId id="661" r:id="rId12"/>
    <p:sldId id="704" r:id="rId13"/>
    <p:sldId id="705" r:id="rId14"/>
    <p:sldId id="706" r:id="rId15"/>
    <p:sldId id="707" r:id="rId16"/>
    <p:sldId id="658" r:id="rId17"/>
    <p:sldId id="691" r:id="rId18"/>
    <p:sldId id="473" r:id="rId19"/>
    <p:sldId id="708" r:id="rId20"/>
    <p:sldId id="697" r:id="rId21"/>
    <p:sldId id="562" r:id="rId22"/>
    <p:sldId id="479" r:id="rId23"/>
    <p:sldId id="700" r:id="rId24"/>
    <p:sldId id="491" r:id="rId25"/>
    <p:sldId id="492" r:id="rId26"/>
    <p:sldId id="493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DF9B"/>
    <a:srgbClr val="C2DE9A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307"/>
        <p:guide pos="3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4.tiff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5.tiff"/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5" Type="http://schemas.openxmlformats.org/officeDocument/2006/relationships/image" Target="../media/image22.png"/><Relationship Id="rId4" Type="http://schemas.openxmlformats.org/officeDocument/2006/relationships/image" Target="../media/image6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4.png"/><Relationship Id="rId12" Type="http://schemas.openxmlformats.org/officeDocument/2006/relationships/image" Target="../media/image33.png"/><Relationship Id="rId11" Type="http://schemas.openxmlformats.org/officeDocument/2006/relationships/image" Target="../media/image32.png"/><Relationship Id="rId10" Type="http://schemas.openxmlformats.org/officeDocument/2006/relationships/image" Target="../media/image31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tags" Target="../tags/tag10.xml"/><Relationship Id="rId7" Type="http://schemas.openxmlformats.org/officeDocument/2006/relationships/image" Target="../media/image36.jpeg"/><Relationship Id="rId6" Type="http://schemas.openxmlformats.org/officeDocument/2006/relationships/tags" Target="../tags/tag9.xml"/><Relationship Id="rId5" Type="http://schemas.openxmlformats.org/officeDocument/2006/relationships/image" Target="../media/image35.png"/><Relationship Id="rId4" Type="http://schemas.openxmlformats.org/officeDocument/2006/relationships/tags" Target="../tags/tag8.xml"/><Relationship Id="rId3" Type="http://schemas.openxmlformats.org/officeDocument/2006/relationships/image" Target="../media/image23.png"/><Relationship Id="rId2" Type="http://schemas.openxmlformats.org/officeDocument/2006/relationships/tags" Target="../tags/tag7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3.png"/><Relationship Id="rId10" Type="http://schemas.openxmlformats.org/officeDocument/2006/relationships/tags" Target="../tags/tag1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tiff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238250" y="1494155"/>
            <a:ext cx="956056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小数的近似数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小数的意义和性质</a:t>
            </a: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1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求一个小数的近似数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3119755" y="4061460"/>
            <a:ext cx="391795" cy="500380"/>
          </a:xfrm>
          <a:prstGeom prst="rect">
            <a:avLst/>
          </a:prstGeom>
          <a:solidFill>
            <a:srgbClr val="10F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412115" y="1290955"/>
            <a:ext cx="1136713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0.984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保留两位小数、一位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、保留整数，它的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近似数分别是多少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2" name="Group 20"/>
          <p:cNvGrpSpPr/>
          <p:nvPr/>
        </p:nvGrpSpPr>
        <p:grpSpPr bwMode="auto">
          <a:xfrm>
            <a:off x="2027463" y="4652449"/>
            <a:ext cx="2575810" cy="979882"/>
            <a:chOff x="1140" y="1872"/>
            <a:chExt cx="1650" cy="823"/>
          </a:xfrm>
        </p:grpSpPr>
        <p:cxnSp>
          <p:nvCxnSpPr>
            <p:cNvPr id="33" name="直接箭头连接符 17"/>
            <p:cNvCxnSpPr>
              <a:cxnSpLocks noChangeShapeType="1"/>
            </p:cNvCxnSpPr>
            <p:nvPr/>
          </p:nvCxnSpPr>
          <p:spPr bwMode="auto">
            <a:xfrm flipV="1">
              <a:off x="1965" y="1872"/>
              <a:ext cx="0" cy="333"/>
            </a:xfrm>
            <a:prstGeom prst="straightConnector1">
              <a:avLst/>
            </a:prstGeom>
            <a:noFill/>
            <a:ln w="63500" algn="ctr">
              <a:solidFill>
                <a:srgbClr val="00B0F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4" name="TextBox 18"/>
            <p:cNvSpPr txBox="1">
              <a:spLocks noChangeArrowheads="1"/>
            </p:cNvSpPr>
            <p:nvPr/>
          </p:nvSpPr>
          <p:spPr bwMode="auto">
            <a:xfrm>
              <a:off x="1140" y="2205"/>
              <a:ext cx="1650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小于</a:t>
              </a:r>
              <a:r>
                <a:rPr lang="en-US" altLang="zh-CN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</a:t>
              </a: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，舍去。</a:t>
              </a:r>
              <a:endPara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5" name="TextBox 4"/>
          <p:cNvSpPr txBox="1">
            <a:spLocks noChangeArrowheads="1"/>
          </p:cNvSpPr>
          <p:nvPr/>
        </p:nvSpPr>
        <p:spPr bwMode="auto">
          <a:xfrm>
            <a:off x="3395345" y="3916045"/>
            <a:ext cx="15468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0.98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16"/>
          <p:cNvSpPr txBox="1">
            <a:spLocks noChangeArrowheads="1"/>
          </p:cNvSpPr>
          <p:nvPr/>
        </p:nvSpPr>
        <p:spPr bwMode="auto">
          <a:xfrm>
            <a:off x="2235990" y="2981955"/>
            <a:ext cx="28801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保留两位小数：</a:t>
            </a:r>
            <a:endParaRPr lang="zh-CN" altLang="en-US" sz="3200" b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3074670" y="2981960"/>
            <a:ext cx="1706880" cy="56515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标注 37"/>
          <p:cNvSpPr/>
          <p:nvPr/>
        </p:nvSpPr>
        <p:spPr>
          <a:xfrm>
            <a:off x="6475730" y="2869565"/>
            <a:ext cx="4801235" cy="1934845"/>
          </a:xfrm>
          <a:prstGeom prst="wedgeRoundRectCallout">
            <a:avLst>
              <a:gd name="adj1" fmla="val -67907"/>
              <a:gd name="adj2" fmla="val -21677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如果保留</a:t>
            </a:r>
            <a:r>
              <a: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两位小数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，也就是</a:t>
            </a:r>
            <a:r>
              <a:rPr lang="zh-CN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0.984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精确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到百分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就要把千分位上的数省略。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TextBox 4"/>
          <p:cNvSpPr txBox="1">
            <a:spLocks noChangeArrowheads="1"/>
          </p:cNvSpPr>
          <p:nvPr/>
        </p:nvSpPr>
        <p:spPr bwMode="auto">
          <a:xfrm>
            <a:off x="2158499" y="3934727"/>
            <a:ext cx="148640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0.984 </a:t>
            </a:r>
            <a:endParaRPr lang="en-US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5" grpId="0"/>
      <p:bldP spid="36" grpId="0"/>
      <p:bldP spid="37" grpId="0" bldLvl="0" animBg="1"/>
      <p:bldP spid="38" grpId="0" bldLvl="0" animBg="1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412115" y="1290955"/>
            <a:ext cx="1136713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0.984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保留两位小数、一位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、保留整数，它的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近似数分别是多少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68650" y="4028440"/>
            <a:ext cx="240665" cy="461645"/>
          </a:xfrm>
          <a:prstGeom prst="rect">
            <a:avLst/>
          </a:prstGeom>
          <a:solidFill>
            <a:srgbClr val="10F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456800" y="3946017"/>
            <a:ext cx="148640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0.984 </a:t>
            </a:r>
            <a:endParaRPr lang="en-US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20"/>
          <p:cNvGrpSpPr/>
          <p:nvPr/>
        </p:nvGrpSpPr>
        <p:grpSpPr bwMode="auto">
          <a:xfrm>
            <a:off x="2457012" y="4591027"/>
            <a:ext cx="4158763" cy="901301"/>
            <a:chOff x="1175" y="1938"/>
            <a:chExt cx="2664" cy="757"/>
          </a:xfrm>
        </p:grpSpPr>
        <p:cxnSp>
          <p:nvCxnSpPr>
            <p:cNvPr id="5" name="直接箭头连接符 17"/>
            <p:cNvCxnSpPr>
              <a:cxnSpLocks noChangeShapeType="1"/>
            </p:cNvCxnSpPr>
            <p:nvPr/>
          </p:nvCxnSpPr>
          <p:spPr bwMode="auto">
            <a:xfrm flipV="1">
              <a:off x="1744" y="1938"/>
              <a:ext cx="0" cy="333"/>
            </a:xfrm>
            <a:prstGeom prst="straightConnector1">
              <a:avLst/>
            </a:prstGeom>
            <a:noFill/>
            <a:ln w="63500" algn="ctr">
              <a:solidFill>
                <a:srgbClr val="00B0F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" name="TextBox 18"/>
            <p:cNvSpPr txBox="1">
              <a:spLocks noChangeArrowheads="1"/>
            </p:cNvSpPr>
            <p:nvPr/>
          </p:nvSpPr>
          <p:spPr bwMode="auto">
            <a:xfrm>
              <a:off x="1175" y="2205"/>
              <a:ext cx="2664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大</a:t>
              </a: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于</a:t>
              </a:r>
              <a:r>
                <a:rPr lang="en-US" altLang="zh-CN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</a:t>
              </a: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，向前一位进一。</a:t>
              </a:r>
              <a:endPara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721124" y="3946652"/>
            <a:ext cx="133945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2377446" y="2981815"/>
            <a:ext cx="28801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保留一位</a:t>
            </a:r>
            <a:r>
              <a:rPr lang="zh-CN" altLang="en-US" sz="3200" b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小数：</a:t>
            </a:r>
            <a:endParaRPr lang="zh-CN" altLang="en-US" sz="3200" b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251835" y="2981960"/>
            <a:ext cx="1680210" cy="544195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7002145" y="2759075"/>
            <a:ext cx="3840480" cy="2183130"/>
          </a:xfrm>
          <a:prstGeom prst="wedgeRoundRectCallout">
            <a:avLst>
              <a:gd name="adj1" fmla="val -67907"/>
              <a:gd name="adj2" fmla="val -21677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>
              <a:lnSpc>
                <a:spcPct val="125000"/>
              </a:lnSpc>
              <a:buNone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保留</a:t>
            </a:r>
            <a:r>
              <a:rPr lang="zh-CN" altLang="en-US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一位</a:t>
            </a:r>
            <a:r>
              <a:rPr lang="zh-CN" altLang="en-US" sz="2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，也就是</a:t>
            </a:r>
            <a:r>
              <a:rPr lang="zh-CN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0.984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精确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就要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把百分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上和后面的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数省略。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Group 20"/>
          <p:cNvGrpSpPr/>
          <p:nvPr/>
        </p:nvGrpSpPr>
        <p:grpSpPr bwMode="auto">
          <a:xfrm>
            <a:off x="2456809" y="5492424"/>
            <a:ext cx="5774499" cy="901301"/>
            <a:chOff x="1175" y="1938"/>
            <a:chExt cx="3699" cy="757"/>
          </a:xfrm>
        </p:grpSpPr>
        <p:cxnSp>
          <p:nvCxnSpPr>
            <p:cNvPr id="13" name="直接箭头连接符 17"/>
            <p:cNvCxnSpPr>
              <a:cxnSpLocks noChangeShapeType="1"/>
            </p:cNvCxnSpPr>
            <p:nvPr/>
          </p:nvCxnSpPr>
          <p:spPr bwMode="auto">
            <a:xfrm flipV="1">
              <a:off x="1744" y="1938"/>
              <a:ext cx="0" cy="333"/>
            </a:xfrm>
            <a:prstGeom prst="straightConnector1">
              <a:avLst/>
            </a:prstGeom>
            <a:noFill/>
            <a:ln w="63500" algn="ctr">
              <a:solidFill>
                <a:srgbClr val="00B0F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18"/>
            <p:cNvSpPr txBox="1">
              <a:spLocks noChangeArrowheads="1"/>
            </p:cNvSpPr>
            <p:nvPr/>
          </p:nvSpPr>
          <p:spPr bwMode="auto">
            <a:xfrm>
              <a:off x="1175" y="2205"/>
              <a:ext cx="3699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十分位是</a:t>
              </a:r>
              <a:r>
                <a:rPr lang="en-US" altLang="zh-CN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9</a:t>
              </a: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加进位满</a:t>
              </a:r>
              <a:r>
                <a:rPr lang="en-US" altLang="zh-CN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10</a:t>
              </a: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继续进位。</a:t>
              </a:r>
              <a:endPara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7" grpId="0"/>
      <p:bldP spid="8" grpId="0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2550537" y="3456945"/>
            <a:ext cx="176577" cy="354581"/>
          </a:xfrm>
          <a:prstGeom prst="rect">
            <a:avLst/>
          </a:prstGeom>
          <a:solidFill>
            <a:srgbClr val="10F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762062" y="3311666"/>
            <a:ext cx="148640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0.984 </a:t>
            </a:r>
            <a:endParaRPr lang="en-US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480060" y="1381760"/>
            <a:ext cx="93173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近似数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末尾的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可以去掉吗，为什么？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019786" y="3312301"/>
            <a:ext cx="133945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1680359" y="2270206"/>
            <a:ext cx="28801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保留一位</a:t>
            </a:r>
            <a:r>
              <a:rPr lang="zh-CN" altLang="en-US" sz="3200" b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小数：</a:t>
            </a:r>
            <a:endParaRPr lang="zh-CN" altLang="en-US" sz="3200" b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821578" y="3425501"/>
            <a:ext cx="386592" cy="468945"/>
          </a:xfrm>
          <a:prstGeom prst="roundRect">
            <a:avLst/>
          </a:prstGeom>
          <a:noFill/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6036945" y="2560955"/>
            <a:ext cx="4613275" cy="2197100"/>
          </a:xfrm>
          <a:prstGeom prst="wedgeRoundRectCallout">
            <a:avLst>
              <a:gd name="adj1" fmla="val -63558"/>
              <a:gd name="adj2" fmla="val 12832"/>
              <a:gd name="adj3" fmla="val 16667"/>
            </a:avLst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保留一位小数，应该精确到十分位，如果去掉末尾的“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”，结果精确到了个位，不可以去掉。</a:t>
            </a:r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80391" y="5302856"/>
            <a:ext cx="77362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在表示近似数时，小数末尾的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去掉。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412115" y="1290955"/>
            <a:ext cx="1136713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0.984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保留两位小数、一位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、保留整数，它的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近似数分别是多少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14650" y="4028440"/>
            <a:ext cx="240665" cy="461645"/>
          </a:xfrm>
          <a:prstGeom prst="rect">
            <a:avLst/>
          </a:prstGeom>
          <a:solidFill>
            <a:srgbClr val="10F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456800" y="3946017"/>
            <a:ext cx="148640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0.984 </a:t>
            </a:r>
            <a:endParaRPr lang="en-US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20"/>
          <p:cNvGrpSpPr/>
          <p:nvPr/>
        </p:nvGrpSpPr>
        <p:grpSpPr bwMode="auto">
          <a:xfrm>
            <a:off x="2140147" y="4591662"/>
            <a:ext cx="4158763" cy="901301"/>
            <a:chOff x="1175" y="1938"/>
            <a:chExt cx="2664" cy="757"/>
          </a:xfrm>
        </p:grpSpPr>
        <p:cxnSp>
          <p:nvCxnSpPr>
            <p:cNvPr id="5" name="直接箭头连接符 17"/>
            <p:cNvCxnSpPr>
              <a:cxnSpLocks noChangeShapeType="1"/>
            </p:cNvCxnSpPr>
            <p:nvPr/>
          </p:nvCxnSpPr>
          <p:spPr bwMode="auto">
            <a:xfrm flipV="1">
              <a:off x="1744" y="1938"/>
              <a:ext cx="0" cy="333"/>
            </a:xfrm>
            <a:prstGeom prst="straightConnector1">
              <a:avLst/>
            </a:prstGeom>
            <a:noFill/>
            <a:ln w="63500" algn="ctr">
              <a:solidFill>
                <a:srgbClr val="00B0F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" name="TextBox 18"/>
            <p:cNvSpPr txBox="1">
              <a:spLocks noChangeArrowheads="1"/>
            </p:cNvSpPr>
            <p:nvPr/>
          </p:nvSpPr>
          <p:spPr bwMode="auto">
            <a:xfrm>
              <a:off x="1175" y="2205"/>
              <a:ext cx="2664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大</a:t>
              </a: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于</a:t>
              </a:r>
              <a:r>
                <a:rPr lang="en-US" altLang="zh-CN" sz="3200" b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</a:t>
              </a:r>
              <a:r>
                <a:rPr lang="zh-CN" altLang="en-US" sz="3200" b="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，向前一位进一。</a:t>
              </a:r>
              <a:endPara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721124" y="3946652"/>
            <a:ext cx="133945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2377446" y="2981815"/>
            <a:ext cx="28801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保留整</a:t>
            </a:r>
            <a:r>
              <a:rPr lang="zh-CN" altLang="en-US" sz="3200" b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数：</a:t>
            </a:r>
            <a:endParaRPr lang="zh-CN" altLang="en-US" sz="3200" b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251835" y="2981960"/>
            <a:ext cx="882650" cy="544195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7002145" y="2759075"/>
            <a:ext cx="3840480" cy="2183130"/>
          </a:xfrm>
          <a:prstGeom prst="wedgeRoundRectCallout">
            <a:avLst>
              <a:gd name="adj1" fmla="val -67907"/>
              <a:gd name="adj2" fmla="val -21677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>
              <a:lnSpc>
                <a:spcPct val="125000"/>
              </a:lnSpc>
              <a:buNone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</a:t>
            </a:r>
            <a:r>
              <a:rPr lang="zh-CN" altLang="en-US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保留整数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，也就是</a:t>
            </a:r>
            <a:r>
              <a:rPr lang="zh-CN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0.984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精确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到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就要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把十分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上和后面的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数省略。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7" grpId="0"/>
      <p:bldP spid="8" grpId="0"/>
      <p:bldP spid="1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6278"/>
          <a:stretch>
            <a:fillRect/>
          </a:stretch>
        </p:blipFill>
        <p:spPr>
          <a:xfrm>
            <a:off x="1791970" y="1845945"/>
            <a:ext cx="3763645" cy="316611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3494" r="30584"/>
          <a:stretch>
            <a:fillRect/>
          </a:stretch>
        </p:blipFill>
        <p:spPr>
          <a:xfrm>
            <a:off x="5337810" y="1845945"/>
            <a:ext cx="2231390" cy="3166110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9312"/>
          <a:stretch>
            <a:fillRect/>
          </a:stretch>
        </p:blipFill>
        <p:spPr>
          <a:xfrm>
            <a:off x="7633335" y="1845945"/>
            <a:ext cx="2641600" cy="3166110"/>
          </a:xfrm>
          <a:prstGeom prst="rect">
            <a:avLst/>
          </a:prstGeom>
        </p:spPr>
      </p:pic>
      <p:sp>
        <p:nvSpPr>
          <p:cNvPr id="66" name="TextBox 4"/>
          <p:cNvSpPr txBox="1">
            <a:spLocks noChangeArrowheads="1"/>
          </p:cNvSpPr>
          <p:nvPr/>
        </p:nvSpPr>
        <p:spPr bwMode="auto">
          <a:xfrm>
            <a:off x="2145665" y="5384800"/>
            <a:ext cx="77457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他们是怎样得出豆豆身高的近似数的？</a:t>
            </a:r>
            <a:endParaRPr lang="zh-CN" altLang="en-US" sz="32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7910830" y="1655445"/>
            <a:ext cx="20866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保留整数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6"/>
          <p:cNvSpPr txBox="1">
            <a:spLocks noChangeArrowheads="1"/>
          </p:cNvSpPr>
          <p:nvPr/>
        </p:nvSpPr>
        <p:spPr bwMode="auto">
          <a:xfrm>
            <a:off x="5264785" y="1214120"/>
            <a:ext cx="28067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保留两位小数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87110" y="1353213"/>
            <a:ext cx="497168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近似数：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098340" y="5123532"/>
            <a:ext cx="8124346" cy="58356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位数保留得越多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说明越接近于准确数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699510" y="3814445"/>
            <a:ext cx="71221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表示精确到百分位，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看千分位上的数。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699510" y="2994025"/>
            <a:ext cx="72739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表示精确到十分位；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看百分位上的数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944495" y="2173605"/>
            <a:ext cx="68897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表示精确到个位；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看十分位上的数。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553538" y="4469273"/>
            <a:ext cx="84455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098975" y="5944423"/>
            <a:ext cx="8124346" cy="5835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表示近似数时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小数末尾的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不能去掉。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68770" y="2173398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保留整数，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68675" y="2994011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保留一位小数，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68792" y="3814327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保留两位小数，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604315" y="4468871"/>
            <a:ext cx="84455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39" grpId="0" bldLvl="0" animBg="1"/>
      <p:bldP spid="14341" grpId="0" bldLvl="0" animBg="1" autoUpdateAnimBg="0"/>
      <p:bldP spid="14342" grpId="0" bldLvl="0" animBg="1" autoUpdateAnimBg="0"/>
      <p:bldP spid="14343" grpId="0" bldLvl="0" animBg="1" autoUpdateAnimBg="0"/>
      <p:bldP spid="57" grpId="0"/>
      <p:bldP spid="58" grpId="0" bldLvl="0" animBg="1"/>
      <p:bldP spid="59" grpId="0"/>
      <p:bldP spid="60" grpId="0"/>
      <p:bldP spid="61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11950" y="427237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4491" y="1946733"/>
            <a:ext cx="4519186" cy="646331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36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256(</a:t>
            </a:r>
            <a:r>
              <a:rPr lang="zh-CN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保留两位小数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4780" y="3326262"/>
            <a:ext cx="4519186" cy="646331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en-US" altLang="zh-CN" sz="36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816(</a:t>
            </a:r>
            <a:r>
              <a:rPr lang="zh-CN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保留一位小数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22380" y="1762183"/>
            <a:ext cx="1800493" cy="830997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spcAft>
                <a:spcPts val="0"/>
              </a:spcAft>
            </a:pP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</a:t>
            </a:r>
            <a:r>
              <a:rPr lang="en-US" altLang="zh-CN" sz="48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256</a:t>
            </a:r>
            <a:endParaRPr lang="zh-CN" altLang="zh-CN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22580" y="3344609"/>
            <a:ext cx="1800493" cy="830997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spcAft>
                <a:spcPts val="0"/>
              </a:spcAft>
            </a:pP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7</a:t>
            </a:r>
            <a:r>
              <a:rPr lang="en-US" altLang="zh-CN" sz="48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816</a:t>
            </a:r>
            <a:endParaRPr lang="zh-CN" altLang="zh-CN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22597" y="1762183"/>
            <a:ext cx="1830950" cy="830997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spcAft>
                <a:spcPts val="0"/>
              </a:spcAft>
            </a:pPr>
            <a:r>
              <a:rPr lang="zh-CN" altLang="en-US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≈</a:t>
            </a: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</a:t>
            </a:r>
            <a:r>
              <a:rPr lang="en-US" altLang="zh-CN" sz="48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26</a:t>
            </a:r>
            <a:endParaRPr lang="zh-CN" altLang="zh-CN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48774" y="3344608"/>
            <a:ext cx="1523174" cy="830997"/>
          </a:xfrm>
          <a:prstGeom prst="rect">
            <a:avLst/>
          </a:prstGeom>
        </p:spPr>
        <p:txBody>
          <a:bodyPr wrap="none">
            <a:spAutoFit/>
          </a:bodyPr>
          <a:p>
            <a:pPr indent="228600">
              <a:spcAft>
                <a:spcPts val="0"/>
              </a:spcAft>
            </a:pPr>
            <a:r>
              <a:rPr lang="zh-CN" altLang="en-US" sz="4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≈</a:t>
            </a: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7</a:t>
            </a:r>
            <a:r>
              <a:rPr lang="en-US" altLang="zh-CN" sz="48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</a:t>
            </a:r>
            <a:endParaRPr lang="zh-CN" altLang="zh-CN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0"/>
          <a:stretch>
            <a:fillRect/>
          </a:stretch>
        </p:blipFill>
        <p:spPr>
          <a:xfrm>
            <a:off x="9272017" y="2942413"/>
            <a:ext cx="2919837" cy="3566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447415" y="430530"/>
            <a:ext cx="787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1.完成教材第52页“做一做”。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矩形 111"/>
          <p:cNvSpPr/>
          <p:nvPr/>
        </p:nvSpPr>
        <p:spPr>
          <a:xfrm>
            <a:off x="723959" y="1796118"/>
            <a:ext cx="7128791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求下面小数的近似数。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60037" y="2836534"/>
            <a:ext cx="9433993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0.256         12.006        1.0987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（保留两位小数）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097087" y="3899849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0.256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4274374" y="3877867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12.006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8107618" y="3902338"/>
            <a:ext cx="1335622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1.0987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2224405" y="3904615"/>
            <a:ext cx="2241550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≈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0.26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5730550" y="3895924"/>
            <a:ext cx="1750725" cy="5847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12.01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9495067" y="3902338"/>
            <a:ext cx="1231427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≈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1.10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1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447415" y="430530"/>
            <a:ext cx="787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1.完成教材第52页“做一做”。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矩形 111"/>
          <p:cNvSpPr/>
          <p:nvPr/>
        </p:nvSpPr>
        <p:spPr>
          <a:xfrm>
            <a:off x="723959" y="1796118"/>
            <a:ext cx="7128791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求下面小数的近似数。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24054" y="2927974"/>
            <a:ext cx="943800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3.72         0.58        9.0548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（保留一位小数）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120582" y="4059869"/>
            <a:ext cx="99504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3.72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91099" y="4059477"/>
            <a:ext cx="99504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0.58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48388" y="4059467"/>
            <a:ext cx="147129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9.0548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023419" y="4059511"/>
            <a:ext cx="1367582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≈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3.7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701215" y="4059754"/>
            <a:ext cx="1750725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0.6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035202" y="4059818"/>
            <a:ext cx="1259930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≈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9.1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5" grpId="0"/>
      <p:bldP spid="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382010" y="430530"/>
            <a:ext cx="787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2.完成教材第54页练习十三第1题。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8570" y="2755265"/>
            <a:ext cx="10501630" cy="3453765"/>
          </a:xfrm>
          <a:prstGeom prst="rect">
            <a:avLst/>
          </a:prstGeom>
        </p:spPr>
      </p:pic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708660" y="1931035"/>
            <a:ext cx="727773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按照要求写出表中小数的近似数。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824730" y="3523615"/>
            <a:ext cx="7626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10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219315" y="3523615"/>
            <a:ext cx="11055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10.0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803130" y="3523615"/>
            <a:ext cx="11055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9.96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824730" y="4188460"/>
            <a:ext cx="7626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7219315" y="4188460"/>
            <a:ext cx="11055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0.9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9803130" y="4188460"/>
            <a:ext cx="11055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0.91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4824730" y="4842510"/>
            <a:ext cx="7626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51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7219315" y="4841875"/>
            <a:ext cx="11055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51.5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9533255" y="4833620"/>
            <a:ext cx="147891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51.46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4824730" y="5496560"/>
            <a:ext cx="7626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28" name="TextBox 4"/>
          <p:cNvSpPr txBox="1">
            <a:spLocks noChangeArrowheads="1"/>
          </p:cNvSpPr>
          <p:nvPr/>
        </p:nvSpPr>
        <p:spPr bwMode="auto">
          <a:xfrm>
            <a:off x="7219315" y="5495290"/>
            <a:ext cx="11055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2.0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9719945" y="5478780"/>
            <a:ext cx="11055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2.00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9" grpId="0"/>
      <p:bldP spid="10" grpId="0"/>
      <p:bldP spid="12" grpId="0"/>
      <p:bldP spid="19" grpId="0"/>
      <p:bldP spid="20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89" name="矩形 188"/>
          <p:cNvSpPr/>
          <p:nvPr/>
        </p:nvSpPr>
        <p:spPr>
          <a:xfrm>
            <a:off x="1035685" y="1668145"/>
            <a:ext cx="9986645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把下面各数省略万后面的尾数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求出它们的近似数。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2395779" y="2997976"/>
            <a:ext cx="191325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987295≈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91" name="TextBox 26"/>
          <p:cNvSpPr txBox="1"/>
          <p:nvPr/>
        </p:nvSpPr>
        <p:spPr>
          <a:xfrm>
            <a:off x="4291650" y="2997797"/>
            <a:ext cx="10655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99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2" name="TextBox 30"/>
          <p:cNvSpPr txBox="1"/>
          <p:nvPr/>
        </p:nvSpPr>
        <p:spPr>
          <a:xfrm>
            <a:off x="8343752" y="2997797"/>
            <a:ext cx="827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6668493" y="2997797"/>
            <a:ext cx="16751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58801≈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2396157" y="4374765"/>
            <a:ext cx="16751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31200≈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6668871" y="4374586"/>
            <a:ext cx="167513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50047≈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96" name="TextBox 39"/>
          <p:cNvSpPr txBox="1"/>
          <p:nvPr/>
        </p:nvSpPr>
        <p:spPr>
          <a:xfrm>
            <a:off x="3953071" y="4372681"/>
            <a:ext cx="827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7" name="TextBox 40"/>
          <p:cNvSpPr txBox="1"/>
          <p:nvPr/>
        </p:nvSpPr>
        <p:spPr>
          <a:xfrm>
            <a:off x="8271362" y="4374586"/>
            <a:ext cx="827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/>
      <p:bldP spid="192" grpId="0"/>
      <p:bldP spid="196" grpId="0"/>
      <p:bldP spid="19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16330" y="1447165"/>
            <a:ext cx="10514330" cy="376174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求一个小数的近似数的方法,要根据需要用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四舍五入法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保留小数位数。当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保留整数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时,表示精确到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,就要把十分位上的数四舍五入;保留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一位小数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,表示精确到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十分位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,就要把百分位上的数四舍五入;保留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两位小数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,表示精确到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百分位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,就要把千分位上的数四舍五入……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83360" y="1630045"/>
            <a:ext cx="5896610" cy="154559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在表示近似数时,小数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末尾的0不能去掉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,它起到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占位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的作用。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775" y="3688715"/>
            <a:ext cx="2838450" cy="28727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83360" y="3688715"/>
            <a:ext cx="5896610" cy="1545590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求小数的近似数,位数保留的越多,说明越接近于准确数。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65036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教材第54页第2,5题。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1452" y="1578274"/>
            <a:ext cx="7128791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可以填上哪些数字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3892" y="1653277"/>
            <a:ext cx="432048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78569" y="2933338"/>
            <a:ext cx="327787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      645≈32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43731" y="2932866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37853" y="2933160"/>
            <a:ext cx="327787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47      905≈48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17620" y="2933323"/>
            <a:ext cx="504056" cy="508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0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2584960" y="291873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2585595" y="347118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2585595" y="408459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8"/>
          <p:cNvSpPr txBox="1"/>
          <p:nvPr/>
        </p:nvSpPr>
        <p:spPr>
          <a:xfrm>
            <a:off x="2585595" y="469800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84960" y="531141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59569" y="291873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58934" y="351690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32"/>
          <p:cNvSpPr txBox="1"/>
          <p:nvPr/>
        </p:nvSpPr>
        <p:spPr>
          <a:xfrm>
            <a:off x="6958934" y="411507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33"/>
          <p:cNvSpPr txBox="1"/>
          <p:nvPr/>
        </p:nvSpPr>
        <p:spPr>
          <a:xfrm>
            <a:off x="6958934" y="471324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34"/>
          <p:cNvSpPr txBox="1"/>
          <p:nvPr/>
        </p:nvSpPr>
        <p:spPr>
          <a:xfrm>
            <a:off x="6958934" y="531141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30" grpId="0"/>
      <p:bldP spid="31" grpId="0"/>
      <p:bldP spid="32" grpId="0"/>
      <p:bldP spid="54" grpId="0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0" name="TextBox 14"/>
          <p:cNvSpPr txBox="1"/>
          <p:nvPr/>
        </p:nvSpPr>
        <p:spPr>
          <a:xfrm>
            <a:off x="73660" y="1513840"/>
            <a:ext cx="11838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猜一猜: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田老师今年30岁,体重大约是60千克。我们需要猜哪个数?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6" name="图片 115"/>
          <p:cNvPicPr/>
          <p:nvPr/>
        </p:nvPicPr>
        <p:blipFill>
          <a:blip r:embed="rId6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4905" y="2306955"/>
            <a:ext cx="4542790" cy="45510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50" name="TextBox 14"/>
          <p:cNvSpPr txBox="1"/>
          <p:nvPr/>
        </p:nvSpPr>
        <p:spPr>
          <a:xfrm>
            <a:off x="3935512" y="1398424"/>
            <a:ext cx="4320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整数可以求近似值。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4799330" y="2364894"/>
            <a:ext cx="26498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小数呢？</a:t>
            </a:r>
            <a:endParaRPr lang="zh-CN" altLang="en-US" sz="4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3503464" y="3392959"/>
            <a:ext cx="5822575" cy="7073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当然也能求它的近似值！</a:t>
            </a:r>
            <a:endParaRPr lang="zh-CN" altLang="en-US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2711450" y="4421659"/>
            <a:ext cx="84023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今天就来学习如何求小数的近似值。</a:t>
            </a:r>
            <a:endParaRPr lang="zh-CN" altLang="en-US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6278"/>
          <a:stretch>
            <a:fillRect/>
          </a:stretch>
        </p:blipFill>
        <p:spPr>
          <a:xfrm>
            <a:off x="1791970" y="1845945"/>
            <a:ext cx="3763645" cy="316611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3494" r="30584"/>
          <a:stretch>
            <a:fillRect/>
          </a:stretch>
        </p:blipFill>
        <p:spPr>
          <a:xfrm>
            <a:off x="5337810" y="1845945"/>
            <a:ext cx="2231390" cy="3166110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9312"/>
          <a:stretch>
            <a:fillRect/>
          </a:stretch>
        </p:blipFill>
        <p:spPr>
          <a:xfrm>
            <a:off x="7633335" y="1845945"/>
            <a:ext cx="2641600" cy="3166110"/>
          </a:xfrm>
          <a:prstGeom prst="rect">
            <a:avLst/>
          </a:prstGeom>
        </p:spPr>
      </p:pic>
      <p:sp>
        <p:nvSpPr>
          <p:cNvPr id="66" name="TextBox 4"/>
          <p:cNvSpPr txBox="1">
            <a:spLocks noChangeArrowheads="1"/>
          </p:cNvSpPr>
          <p:nvPr/>
        </p:nvSpPr>
        <p:spPr bwMode="auto">
          <a:xfrm>
            <a:off x="2145665" y="5384800"/>
            <a:ext cx="77457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他们是怎样得出豆豆身高的近似数的？</a:t>
            </a:r>
            <a:endParaRPr lang="zh-CN" altLang="en-US" sz="32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57" name="图片 56" descr="$X)H5O)2VPQHVC[N5CM(0(P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5610" y="2230120"/>
            <a:ext cx="8781415" cy="3229610"/>
          </a:xfrm>
          <a:prstGeom prst="rect">
            <a:avLst/>
          </a:prstGeom>
        </p:spPr>
      </p:pic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584200" y="1395730"/>
            <a:ext cx="111950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说一说你从图中可以得到什么信息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读出豆豆的身高是多少米。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1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8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9.xml><?xml version="1.0" encoding="utf-8"?>
<p:tagLst xmlns:p="http://schemas.openxmlformats.org/presentationml/2006/main">
  <p:tag name="KSO_WM_UNIT_PLACING_PICTURE_USER_VIEWPORT" val="{&quot;height&quot;:2796,&quot;width&quot;:2811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1597</Words>
  <Application>WPS 演示</Application>
  <PresentationFormat>自定义</PresentationFormat>
  <Paragraphs>246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Times New Roman</vt:lpstr>
      <vt:lpstr>楷体_GB2312</vt:lpstr>
      <vt:lpstr>新宋体</vt:lpstr>
      <vt:lpstr>等线</vt:lpstr>
      <vt:lpstr>Arial Unicode MS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zhangyumiao</cp:lastModifiedBy>
  <cp:revision>2423</cp:revision>
  <dcterms:created xsi:type="dcterms:W3CDTF">2017-11-13T08:28:00Z</dcterms:created>
  <dcterms:modified xsi:type="dcterms:W3CDTF">2021-09-23T01:29:26Z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00AD5EC2820D4E6C9C37DAA5920735E9</vt:lpwstr>
  </property>
</Properties>
</file>